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BF7"/>
    <a:srgbClr val="007DD4"/>
    <a:srgbClr val="F5C441"/>
    <a:srgbClr val="F97A8D"/>
    <a:srgbClr val="3AA8F3"/>
    <a:srgbClr val="C53A8D"/>
    <a:srgbClr val="EB6B2E"/>
    <a:srgbClr val="1DC9A5"/>
    <a:srgbClr val="8BF5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AD08-7A1F-4E56-A58D-8C6159A9E581}" type="datetimeFigureOut">
              <a:rPr lang="es-CL" smtClean="0"/>
              <a:t>22-07-2022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1EA7-FE83-4A9F-95CA-D729F6CC44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754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AD08-7A1F-4E56-A58D-8C6159A9E581}" type="datetimeFigureOut">
              <a:rPr lang="es-CL" smtClean="0"/>
              <a:t>22-07-2022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1EA7-FE83-4A9F-95CA-D729F6CC44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20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AD08-7A1F-4E56-A58D-8C6159A9E581}" type="datetimeFigureOut">
              <a:rPr lang="es-CL" smtClean="0"/>
              <a:t>22-07-2022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1EA7-FE83-4A9F-95CA-D729F6CC44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958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AD08-7A1F-4E56-A58D-8C6159A9E581}" type="datetimeFigureOut">
              <a:rPr lang="es-CL" smtClean="0"/>
              <a:t>22-07-2022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1EA7-FE83-4A9F-95CA-D729F6CC44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066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AD08-7A1F-4E56-A58D-8C6159A9E581}" type="datetimeFigureOut">
              <a:rPr lang="es-CL" smtClean="0"/>
              <a:t>22-07-2022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1EA7-FE83-4A9F-95CA-D729F6CC44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364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AD08-7A1F-4E56-A58D-8C6159A9E581}" type="datetimeFigureOut">
              <a:rPr lang="es-CL" smtClean="0"/>
              <a:t>22-07-2022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1EA7-FE83-4A9F-95CA-D729F6CC44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9190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AD08-7A1F-4E56-A58D-8C6159A9E581}" type="datetimeFigureOut">
              <a:rPr lang="es-CL" smtClean="0"/>
              <a:t>22-07-2022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1EA7-FE83-4A9F-95CA-D729F6CC44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953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AD08-7A1F-4E56-A58D-8C6159A9E581}" type="datetimeFigureOut">
              <a:rPr lang="es-CL" smtClean="0"/>
              <a:t>22-07-2022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1EA7-FE83-4A9F-95CA-D729F6CC44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216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AD08-7A1F-4E56-A58D-8C6159A9E581}" type="datetimeFigureOut">
              <a:rPr lang="es-CL" smtClean="0"/>
              <a:t>22-07-2022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1EA7-FE83-4A9F-95CA-D729F6CC44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208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AD08-7A1F-4E56-A58D-8C6159A9E581}" type="datetimeFigureOut">
              <a:rPr lang="es-CL" smtClean="0"/>
              <a:t>22-07-2022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1EA7-FE83-4A9F-95CA-D729F6CC44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35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AD08-7A1F-4E56-A58D-8C6159A9E581}" type="datetimeFigureOut">
              <a:rPr lang="es-CL" smtClean="0"/>
              <a:t>22-07-2022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1EA7-FE83-4A9F-95CA-D729F6CC44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9430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3AD08-7A1F-4E56-A58D-8C6159A9E581}" type="datetimeFigureOut">
              <a:rPr lang="es-CL" smtClean="0"/>
              <a:t>22-07-2022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A1EA7-FE83-4A9F-95CA-D729F6CC44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125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tekchile.sytes.net:81/en_desarrollo/e-rem-gesmen/index_interno.php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factek.cl/sistemas/edocmanager_oxcontrolV2/" TargetMode="External"/><Relationship Id="rId12" Type="http://schemas.openxmlformats.org/officeDocument/2006/relationships/hyperlink" Target="http://itekchile.sytes.net:81/en_desarrollo/sgi_revest_hom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://www.itekchile.cl/sistemas/e-prev-agroamancay/" TargetMode="External"/><Relationship Id="rId5" Type="http://schemas.openxmlformats.org/officeDocument/2006/relationships/hyperlink" Target="http://itekchile.sytes.net:81/demos/solaris-manager/" TargetMode="External"/><Relationship Id="rId10" Type="http://schemas.openxmlformats.org/officeDocument/2006/relationships/hyperlink" Target="http://itekchile.sytes.net:81/sgi_motosportV2/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ww.ezufic-tienda.cl/tiend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⊛ Certificado Digital SII en Chile【2022 】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6" y="1716725"/>
            <a:ext cx="952789" cy="952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0 Imagen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632" y="-37842"/>
            <a:ext cx="6565900" cy="671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282" y="1357762"/>
            <a:ext cx="5523881" cy="4165927"/>
          </a:xfrm>
          <a:prstGeom prst="rect">
            <a:avLst/>
          </a:prstGeom>
        </p:spPr>
      </p:pic>
      <p:grpSp>
        <p:nvGrpSpPr>
          <p:cNvPr id="39" name="Grupo 38"/>
          <p:cNvGrpSpPr/>
          <p:nvPr/>
        </p:nvGrpSpPr>
        <p:grpSpPr>
          <a:xfrm>
            <a:off x="7046360" y="1341116"/>
            <a:ext cx="3151555" cy="867872"/>
            <a:chOff x="7589035" y="1287908"/>
            <a:chExt cx="3151555" cy="867872"/>
          </a:xfrm>
        </p:grpSpPr>
        <p:sp>
          <p:nvSpPr>
            <p:cNvPr id="27" name="CuadroTexto 26"/>
            <p:cNvSpPr txBox="1"/>
            <p:nvPr/>
          </p:nvSpPr>
          <p:spPr>
            <a:xfrm>
              <a:off x="7589035" y="1542846"/>
              <a:ext cx="3151555" cy="612934"/>
            </a:xfrm>
            <a:prstGeom prst="roundRect">
              <a:avLst/>
            </a:prstGeom>
            <a:ln w="38100">
              <a:solidFill>
                <a:srgbClr val="1DC9A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Proveedores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Orden de compra Manual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Orden de compra Automática (Robot reposición)</a:t>
              </a:r>
            </a:p>
          </p:txBody>
        </p:sp>
        <p:sp>
          <p:nvSpPr>
            <p:cNvPr id="5" name="CuadroTexto 4">
              <a:hlinkClick r:id="rId5"/>
            </p:cNvPr>
            <p:cNvSpPr txBox="1"/>
            <p:nvPr/>
          </p:nvSpPr>
          <p:spPr>
            <a:xfrm>
              <a:off x="8212671" y="1287908"/>
              <a:ext cx="1437732" cy="306467"/>
            </a:xfrm>
            <a:prstGeom prst="roundRect">
              <a:avLst/>
            </a:prstGeom>
            <a:ln w="38100">
              <a:solidFill>
                <a:srgbClr val="1DC9A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s-CL" sz="12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ABASTECIMIENTO</a:t>
              </a:r>
              <a:endParaRPr lang="es-CL" sz="1200" dirty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endParaRPr>
            </a:p>
          </p:txBody>
        </p:sp>
      </p:grpSp>
      <p:grpSp>
        <p:nvGrpSpPr>
          <p:cNvPr id="44" name="Grupo 43"/>
          <p:cNvGrpSpPr/>
          <p:nvPr/>
        </p:nvGrpSpPr>
        <p:grpSpPr>
          <a:xfrm>
            <a:off x="519081" y="2347329"/>
            <a:ext cx="2315345" cy="1513822"/>
            <a:chOff x="519081" y="2347329"/>
            <a:chExt cx="2315345" cy="1513822"/>
          </a:xfrm>
        </p:grpSpPr>
        <p:sp>
          <p:nvSpPr>
            <p:cNvPr id="21" name="CuadroTexto 20"/>
            <p:cNvSpPr txBox="1"/>
            <p:nvPr/>
          </p:nvSpPr>
          <p:spPr>
            <a:xfrm>
              <a:off x="519081" y="2567180"/>
              <a:ext cx="2287847" cy="1293971"/>
            </a:xfrm>
            <a:prstGeom prst="roundRect">
              <a:avLst/>
            </a:prstGeom>
            <a:ln w="38100">
              <a:solidFill>
                <a:srgbClr val="8BF52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Clientes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Cotizaciones (Fichas Técnicas)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Nota de venta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Factura electrónica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G. despacho electrónica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NC Electrónica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ND Electrónica</a:t>
              </a:r>
            </a:p>
          </p:txBody>
        </p:sp>
        <p:sp>
          <p:nvSpPr>
            <p:cNvPr id="7" name="CuadroTexto 6">
              <a:hlinkClick r:id="rId5"/>
            </p:cNvPr>
            <p:cNvSpPr txBox="1"/>
            <p:nvPr/>
          </p:nvSpPr>
          <p:spPr>
            <a:xfrm>
              <a:off x="1913461" y="2347329"/>
              <a:ext cx="920965" cy="306467"/>
            </a:xfrm>
            <a:prstGeom prst="roundRect">
              <a:avLst/>
            </a:prstGeom>
            <a:ln w="38100">
              <a:solidFill>
                <a:srgbClr val="8BF52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s-CL" sz="12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VENTAS</a:t>
              </a:r>
              <a:endParaRPr lang="es-CL" sz="1200" dirty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endParaRPr>
            </a:p>
          </p:txBody>
        </p:sp>
      </p:grpSp>
      <p:sp>
        <p:nvSpPr>
          <p:cNvPr id="12" name="CuadroTexto 11"/>
          <p:cNvSpPr txBox="1"/>
          <p:nvPr/>
        </p:nvSpPr>
        <p:spPr>
          <a:xfrm>
            <a:off x="4064776" y="645528"/>
            <a:ext cx="306365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</a:rPr>
              <a:t>SOLARIS MANAGER</a:t>
            </a:r>
          </a:p>
          <a:p>
            <a:pPr algn="ctr"/>
            <a:r>
              <a:rPr lang="es-CL" sz="1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</a:rPr>
              <a:t>ERP</a:t>
            </a:r>
            <a:r>
              <a:rPr lang="es-C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s-CL" sz="1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</a:rPr>
              <a:t>(Enterprise </a:t>
            </a:r>
            <a:r>
              <a:rPr lang="es-CL" sz="11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</a:rPr>
              <a:t>R</a:t>
            </a:r>
            <a:r>
              <a:rPr lang="es-CL" sz="11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</a:rPr>
              <a:t>esource</a:t>
            </a:r>
            <a:r>
              <a:rPr lang="es-CL" sz="1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s-CL" sz="11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</a:rPr>
              <a:t>Planning</a:t>
            </a:r>
            <a:r>
              <a:rPr lang="es-CL" sz="1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</a:rPr>
              <a:t>)</a:t>
            </a:r>
            <a:endParaRPr lang="es-CL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027" name="2 Image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6464" y="93468"/>
            <a:ext cx="1504773" cy="117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" name="Grupo 37"/>
          <p:cNvGrpSpPr/>
          <p:nvPr/>
        </p:nvGrpSpPr>
        <p:grpSpPr>
          <a:xfrm>
            <a:off x="7942171" y="2423362"/>
            <a:ext cx="2444293" cy="701373"/>
            <a:chOff x="8520443" y="2302756"/>
            <a:chExt cx="2444293" cy="701373"/>
          </a:xfrm>
        </p:grpSpPr>
        <p:sp>
          <p:nvSpPr>
            <p:cNvPr id="28" name="CuadroTexto 27"/>
            <p:cNvSpPr txBox="1"/>
            <p:nvPr/>
          </p:nvSpPr>
          <p:spPr>
            <a:xfrm>
              <a:off x="8520443" y="2561455"/>
              <a:ext cx="1974210" cy="442674"/>
            </a:xfrm>
            <a:prstGeom prst="roundRect">
              <a:avLst/>
            </a:prstGeom>
            <a:ln w="38100">
              <a:solidFill>
                <a:srgbClr val="F5C44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Carpeta digital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Notificaciones vencimientos</a:t>
              </a:r>
              <a:endParaRPr lang="es-CL" sz="1000" dirty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endParaRPr>
            </a:p>
          </p:txBody>
        </p:sp>
        <p:sp>
          <p:nvSpPr>
            <p:cNvPr id="22" name="CuadroTexto 21">
              <a:hlinkClick r:id="rId7"/>
            </p:cNvPr>
            <p:cNvSpPr txBox="1"/>
            <p:nvPr/>
          </p:nvSpPr>
          <p:spPr>
            <a:xfrm>
              <a:off x="9043893" y="2302756"/>
              <a:ext cx="1920843" cy="306467"/>
            </a:xfrm>
            <a:prstGeom prst="roundRect">
              <a:avLst/>
            </a:prstGeom>
            <a:ln w="38100">
              <a:solidFill>
                <a:srgbClr val="F5C44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s-CL" sz="12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CONTROL DOCUMENTAL</a:t>
              </a:r>
              <a:endParaRPr lang="es-CL" sz="1200" dirty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8328163" y="3927643"/>
            <a:ext cx="1986284" cy="1164898"/>
            <a:chOff x="8682115" y="4278001"/>
            <a:chExt cx="1986284" cy="1164898"/>
          </a:xfrm>
        </p:grpSpPr>
        <p:sp>
          <p:nvSpPr>
            <p:cNvPr id="29" name="CuadroTexto 28"/>
            <p:cNvSpPr txBox="1"/>
            <p:nvPr/>
          </p:nvSpPr>
          <p:spPr>
            <a:xfrm>
              <a:off x="8682115" y="4489446"/>
              <a:ext cx="1813615" cy="953453"/>
            </a:xfrm>
            <a:prstGeom prst="roundRect">
              <a:avLst/>
            </a:prstGeom>
            <a:ln w="38100">
              <a:solidFill>
                <a:srgbClr val="C53A8D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Nómina trabajadores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Contratos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Liquidaciones de Sueldo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Archivo PREVIRED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Finiquitos</a:t>
              </a:r>
              <a:endParaRPr lang="es-CL" sz="1000" dirty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endParaRPr>
            </a:p>
          </p:txBody>
        </p:sp>
        <p:sp>
          <p:nvSpPr>
            <p:cNvPr id="15" name="CuadroTexto 14">
              <a:hlinkClick r:id="rId8"/>
            </p:cNvPr>
            <p:cNvSpPr txBox="1"/>
            <p:nvPr/>
          </p:nvSpPr>
          <p:spPr>
            <a:xfrm>
              <a:off x="9130927" y="4278001"/>
              <a:ext cx="1537472" cy="306467"/>
            </a:xfrm>
            <a:prstGeom prst="roundRect">
              <a:avLst/>
            </a:prstGeom>
            <a:ln w="38100">
              <a:solidFill>
                <a:srgbClr val="C53A8D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s-CL" sz="12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REMUNERACIONES</a:t>
              </a:r>
              <a:endParaRPr lang="es-CL" sz="1200" dirty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endParaRPr>
            </a:p>
          </p:txBody>
        </p:sp>
      </p:grpSp>
      <p:grpSp>
        <p:nvGrpSpPr>
          <p:cNvPr id="34" name="Grupo 33"/>
          <p:cNvGrpSpPr/>
          <p:nvPr/>
        </p:nvGrpSpPr>
        <p:grpSpPr>
          <a:xfrm>
            <a:off x="726661" y="4023834"/>
            <a:ext cx="2329424" cy="723531"/>
            <a:chOff x="147346" y="4048222"/>
            <a:chExt cx="2329424" cy="723531"/>
          </a:xfrm>
        </p:grpSpPr>
        <p:sp>
          <p:nvSpPr>
            <p:cNvPr id="31" name="CuadroTexto 30"/>
            <p:cNvSpPr txBox="1"/>
            <p:nvPr/>
          </p:nvSpPr>
          <p:spPr>
            <a:xfrm>
              <a:off x="706812" y="4329079"/>
              <a:ext cx="1769958" cy="442674"/>
            </a:xfrm>
            <a:prstGeom prst="roundRect">
              <a:avLst/>
            </a:prstGeom>
            <a:ln w="38100">
              <a:solidFill>
                <a:srgbClr val="EB6B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Portal Web e-</a:t>
              </a:r>
              <a:r>
                <a:rPr lang="es-CL" sz="1000" dirty="0" err="1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commerce</a:t>
              </a:r>
              <a:endParaRPr lang="es-CL" sz="1000" dirty="0" smtClean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err="1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PrestaShop</a:t>
              </a:r>
              <a:endParaRPr lang="es-CL" sz="1000" dirty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endParaRPr>
            </a:p>
          </p:txBody>
        </p:sp>
        <p:sp>
          <p:nvSpPr>
            <p:cNvPr id="14" name="CuadroTexto 13">
              <a:hlinkClick r:id="rId9"/>
            </p:cNvPr>
            <p:cNvSpPr txBox="1"/>
            <p:nvPr/>
          </p:nvSpPr>
          <p:spPr>
            <a:xfrm>
              <a:off x="147346" y="4048222"/>
              <a:ext cx="1984871" cy="306467"/>
            </a:xfrm>
            <a:prstGeom prst="roundRect">
              <a:avLst/>
            </a:prstGeom>
            <a:ln w="38100">
              <a:solidFill>
                <a:srgbClr val="EB6B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s-CL" sz="12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COMERCIO ELECTRÓNICO</a:t>
              </a:r>
              <a:endParaRPr lang="es-CL" sz="1200" dirty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endParaRPr>
            </a:p>
          </p:txBody>
        </p:sp>
      </p:grpSp>
      <p:grpSp>
        <p:nvGrpSpPr>
          <p:cNvPr id="24" name="Grupo 23"/>
          <p:cNvGrpSpPr/>
          <p:nvPr/>
        </p:nvGrpSpPr>
        <p:grpSpPr>
          <a:xfrm>
            <a:off x="1995339" y="5335464"/>
            <a:ext cx="2329518" cy="1358465"/>
            <a:chOff x="2172007" y="5178617"/>
            <a:chExt cx="2329518" cy="1358465"/>
          </a:xfrm>
        </p:grpSpPr>
        <p:sp>
          <p:nvSpPr>
            <p:cNvPr id="32" name="CuadroTexto 31"/>
            <p:cNvSpPr txBox="1"/>
            <p:nvPr/>
          </p:nvSpPr>
          <p:spPr>
            <a:xfrm>
              <a:off x="2250976" y="5413370"/>
              <a:ext cx="2250549" cy="1123712"/>
            </a:xfrm>
            <a:prstGeom prst="roundRect">
              <a:avLst/>
            </a:prstGeom>
            <a:ln w="38100">
              <a:solidFill>
                <a:srgbClr val="007DD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Recepción Equipos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Evaluación y Diagnóstico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Presupuesto (M.O + materiales)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Órdenes de trabajo (OT)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Pruebas finales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Entrega Equipos (</a:t>
              </a:r>
              <a:r>
                <a:rPr lang="es-CL" sz="1000" dirty="0" err="1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G.Despacho</a:t>
              </a: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)</a:t>
              </a:r>
            </a:p>
          </p:txBody>
        </p:sp>
        <p:sp>
          <p:nvSpPr>
            <p:cNvPr id="26" name="CuadroTexto 25">
              <a:hlinkClick r:id="rId10"/>
            </p:cNvPr>
            <p:cNvSpPr txBox="1"/>
            <p:nvPr/>
          </p:nvSpPr>
          <p:spPr>
            <a:xfrm>
              <a:off x="2172007" y="5178617"/>
              <a:ext cx="1254723" cy="306467"/>
            </a:xfrm>
            <a:prstGeom prst="roundRect">
              <a:avLst/>
            </a:prstGeom>
            <a:ln w="38100">
              <a:solidFill>
                <a:srgbClr val="007DD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s-CL" sz="12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SERVICIOS (OT)</a:t>
              </a:r>
              <a:endParaRPr lang="es-CL" sz="1200" dirty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endParaRPr>
            </a:p>
          </p:txBody>
        </p:sp>
      </p:grpSp>
      <p:grpSp>
        <p:nvGrpSpPr>
          <p:cNvPr id="36" name="Grupo 35"/>
          <p:cNvGrpSpPr/>
          <p:nvPr/>
        </p:nvGrpSpPr>
        <p:grpSpPr>
          <a:xfrm>
            <a:off x="990560" y="974909"/>
            <a:ext cx="2376732" cy="1265597"/>
            <a:chOff x="1779464" y="1104784"/>
            <a:chExt cx="2376732" cy="1265597"/>
          </a:xfrm>
        </p:grpSpPr>
        <p:sp>
          <p:nvSpPr>
            <p:cNvPr id="33" name="CuadroTexto 32"/>
            <p:cNvSpPr txBox="1"/>
            <p:nvPr/>
          </p:nvSpPr>
          <p:spPr>
            <a:xfrm>
              <a:off x="2537853" y="1416928"/>
              <a:ext cx="1618343" cy="953453"/>
            </a:xfrm>
            <a:prstGeom prst="roundRect">
              <a:avLst/>
            </a:prstGeom>
            <a:ln w="38100">
              <a:solidFill>
                <a:srgbClr val="F97A8D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Gestión de hallazgos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Evaluación de riesgo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Plan de acción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Seguimiento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Cierre</a:t>
              </a:r>
              <a:endParaRPr lang="es-CL" sz="1000" dirty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endParaRPr>
            </a:p>
          </p:txBody>
        </p:sp>
        <p:sp>
          <p:nvSpPr>
            <p:cNvPr id="19" name="CuadroTexto 18">
              <a:hlinkClick r:id="rId11"/>
            </p:cNvPr>
            <p:cNvSpPr txBox="1"/>
            <p:nvPr/>
          </p:nvSpPr>
          <p:spPr>
            <a:xfrm>
              <a:off x="1779464" y="1104784"/>
              <a:ext cx="1982993" cy="306467"/>
            </a:xfrm>
            <a:prstGeom prst="roundRect">
              <a:avLst/>
            </a:prstGeom>
            <a:ln w="38100">
              <a:solidFill>
                <a:srgbClr val="F97A8D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s-CL" sz="12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PREVENCIÓN DE RIESGOS</a:t>
              </a:r>
              <a:endParaRPr lang="es-CL" sz="1200" dirty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endParaRP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7514993" y="5257254"/>
            <a:ext cx="2326173" cy="1527945"/>
            <a:chOff x="7589035" y="5389785"/>
            <a:chExt cx="2326173" cy="1527945"/>
          </a:xfrm>
        </p:grpSpPr>
        <p:sp>
          <p:nvSpPr>
            <p:cNvPr id="30" name="CuadroTexto 29">
              <a:hlinkClick r:id="rId12"/>
            </p:cNvPr>
            <p:cNvSpPr txBox="1"/>
            <p:nvPr/>
          </p:nvSpPr>
          <p:spPr>
            <a:xfrm>
              <a:off x="7589035" y="5623759"/>
              <a:ext cx="2326173" cy="1293971"/>
            </a:xfrm>
            <a:prstGeom prst="roundRect">
              <a:avLst/>
            </a:prstGeom>
            <a:ln w="38100">
              <a:solidFill>
                <a:srgbClr val="3AA8F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Maestro de productos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Stock mínimo., óptimo y máximo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Toma de inventario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Ajustes de inventario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Recepción OC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Vales de E/S (consumos)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CL" sz="10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Traspasos </a:t>
              </a:r>
            </a:p>
          </p:txBody>
        </p:sp>
        <p:sp>
          <p:nvSpPr>
            <p:cNvPr id="18" name="CuadroTexto 17">
              <a:hlinkClick r:id="rId5"/>
            </p:cNvPr>
            <p:cNvSpPr txBox="1"/>
            <p:nvPr/>
          </p:nvSpPr>
          <p:spPr>
            <a:xfrm>
              <a:off x="7758119" y="5389785"/>
              <a:ext cx="1822438" cy="306467"/>
            </a:xfrm>
            <a:prstGeom prst="roundRect">
              <a:avLst/>
            </a:prstGeom>
            <a:ln w="38100">
              <a:solidFill>
                <a:srgbClr val="3AA8F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s-CL" sz="1200" dirty="0" smtClean="0">
                  <a:solidFill>
                    <a:schemeClr val="accent5">
                      <a:lumMod val="50000"/>
                    </a:schemeClr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BODEGA E INVENTARIO</a:t>
              </a:r>
              <a:endParaRPr lang="es-CL" sz="1200" dirty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endParaRPr>
            </a:p>
          </p:txBody>
        </p:sp>
      </p:grpSp>
      <p:sp>
        <p:nvSpPr>
          <p:cNvPr id="43" name="Elipse 42"/>
          <p:cNvSpPr/>
          <p:nvPr/>
        </p:nvSpPr>
        <p:spPr>
          <a:xfrm>
            <a:off x="4352167" y="2474818"/>
            <a:ext cx="2263397" cy="216171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</a:rPr>
              <a:t>CONTABILIDAD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Plan de cuenta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Centros de Costo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 smtClean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Ítems </a:t>
            </a:r>
            <a:r>
              <a:rPr lang="es-CL" sz="1000" dirty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de </a:t>
            </a:r>
            <a:r>
              <a:rPr lang="es-CL" sz="1000" dirty="0" smtClean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gastos</a:t>
            </a:r>
            <a:endParaRPr lang="es-CL" sz="1000" dirty="0">
              <a:solidFill>
                <a:schemeClr val="accent5">
                  <a:lumMod val="50000"/>
                </a:schemeClr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Comprobantes contables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Libro diario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Libro mayor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Balance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solidFill>
                  <a:schemeClr val="accent5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Estado de resultado</a:t>
            </a:r>
          </a:p>
        </p:txBody>
      </p:sp>
    </p:spTree>
    <p:extLst>
      <p:ext uri="{BB962C8B-B14F-4D97-AF65-F5344CB8AC3E}">
        <p14:creationId xmlns:p14="http://schemas.microsoft.com/office/powerpoint/2010/main" val="29130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153</Words>
  <Application>Microsoft Office PowerPoint</Application>
  <PresentationFormat>Panorámica</PresentationFormat>
  <Paragraphs>56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Gadugi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43</cp:revision>
  <dcterms:created xsi:type="dcterms:W3CDTF">2022-07-22T00:32:34Z</dcterms:created>
  <dcterms:modified xsi:type="dcterms:W3CDTF">2022-07-22T13:27:15Z</dcterms:modified>
</cp:coreProperties>
</file>